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ileron" panose="020B0604020202020204" charset="0"/>
      <p:regular r:id="rId9"/>
    </p:embeddedFont>
    <p:embeddedFont>
      <p:font typeface="Anton" pitchFamily="2" charset="0"/>
      <p:regular r:id="rId10"/>
    </p:embeddedFont>
    <p:embeddedFont>
      <p:font typeface="DejaVu Serif" panose="020B0604020202020204" charset="0"/>
      <p:regular r:id="rId11"/>
    </p:embeddedFont>
    <p:embeddedFont>
      <p:font typeface="DejaVu Serif Bold" panose="020B0604020202020204" charset="0"/>
      <p:regular r:id="rId12"/>
    </p:embeddedFont>
    <p:embeddedFont>
      <p:font typeface="Glacial Indifference" panose="020B0604020202020204" charset="0"/>
      <p:regular r:id="rId13"/>
    </p:embeddedFont>
    <p:embeddedFont>
      <p:font typeface="Open Sans" panose="020B0606030504020204" pitchFamily="34" charset="0"/>
      <p:regular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hyperlink" Target="https://github.com/mredos" TargetMode="External"/><Relationship Id="rId3" Type="http://schemas.openxmlformats.org/officeDocument/2006/relationships/image" Target="../media/image12.jpeg"/><Relationship Id="rId7" Type="http://schemas.openxmlformats.org/officeDocument/2006/relationships/image" Target="../media/image13.png"/><Relationship Id="rId12" Type="http://schemas.openxmlformats.org/officeDocument/2006/relationships/hyperlink" Target="https://github.com/baharinn" TargetMode="External"/><Relationship Id="rId17" Type="http://schemas.openxmlformats.org/officeDocument/2006/relationships/hyperlink" Target="https://www.linkedin.com/in/kerem-%C3%BCzer-70b922295/" TargetMode="External"/><Relationship Id="rId2" Type="http://schemas.openxmlformats.org/officeDocument/2006/relationships/image" Target="../media/image5.jpeg"/><Relationship Id="rId16" Type="http://schemas.openxmlformats.org/officeDocument/2006/relationships/hyperlink" Target="https://www.linkedin.com/in/baharin/" TargetMode="External"/><Relationship Id="rId1" Type="http://schemas.openxmlformats.org/officeDocument/2006/relationships/slideLayout" Target="../slideLayouts/slideLayout7.xml"/><Relationship Id="rId6" Type="http://schemas.openxmlformats.org/officeDocument/2006/relationships/hyperlink" Target="https://www.linkedin.com/in/beyzanur-g%C3%BCzel-8a79072b8?utm_source=share&amp;utm_campaign=share_via&amp;utm_content=profile&amp;utm_medium=ios_app" TargetMode="External"/><Relationship Id="rId11" Type="http://schemas.openxmlformats.org/officeDocument/2006/relationships/hyperlink" Target="https://github.com/beyzanurguzel" TargetMode="External"/><Relationship Id="rId5" Type="http://schemas.openxmlformats.org/officeDocument/2006/relationships/image" Target="../media/image3.svg"/><Relationship Id="rId15" Type="http://schemas.openxmlformats.org/officeDocument/2006/relationships/hyperlink" Target="https://www.linkedin.com/in/furkanfiratbozkurt" TargetMode="External"/><Relationship Id="rId10" Type="http://schemas.openxmlformats.org/officeDocument/2006/relationships/image" Target="../media/image16.sv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hyperlink" Target="https://github.com/keremuz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keremuzer/AstroCartu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www.spaceappschallenge.org/nasa-space-apps-2024/challenges/create-an-orrery-web-app-that-displays-near-earth-objects/?tab=resources" TargetMode="External"/><Relationship Id="rId5" Type="http://schemas.openxmlformats.org/officeDocument/2006/relationships/image" Target="../media/image17.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81D"/>
        </a:solidFill>
        <a:effectLst/>
      </p:bgPr>
    </p:bg>
    <p:spTree>
      <p:nvGrpSpPr>
        <p:cNvPr id="1" name=""/>
        <p:cNvGrpSpPr/>
        <p:nvPr/>
      </p:nvGrpSpPr>
      <p:grpSpPr>
        <a:xfrm>
          <a:off x="0" y="0"/>
          <a:ext cx="0" cy="0"/>
          <a:chOff x="0" y="0"/>
          <a:chExt cx="0" cy="0"/>
        </a:xfrm>
      </p:grpSpPr>
      <p:sp>
        <p:nvSpPr>
          <p:cNvPr id="2" name="Freeform 2"/>
          <p:cNvSpPr/>
          <p:nvPr/>
        </p:nvSpPr>
        <p:spPr>
          <a:xfrm>
            <a:off x="-494181" y="-332254"/>
            <a:ext cx="19276363" cy="10951508"/>
          </a:xfrm>
          <a:custGeom>
            <a:avLst/>
            <a:gdLst/>
            <a:ahLst/>
            <a:cxnLst/>
            <a:rect l="l" t="t" r="r" b="b"/>
            <a:pathLst>
              <a:path w="19276363" h="10951508">
                <a:moveTo>
                  <a:pt x="0" y="0"/>
                </a:moveTo>
                <a:lnTo>
                  <a:pt x="19276362" y="0"/>
                </a:lnTo>
                <a:lnTo>
                  <a:pt x="19276362" y="10951508"/>
                </a:lnTo>
                <a:lnTo>
                  <a:pt x="0" y="10951508"/>
                </a:lnTo>
                <a:lnTo>
                  <a:pt x="0" y="0"/>
                </a:lnTo>
                <a:close/>
              </a:path>
            </a:pathLst>
          </a:custGeom>
          <a:blipFill>
            <a:blip r:embed="rId2"/>
            <a:stretch>
              <a:fillRect l="-11856" t="-9672" b="-940"/>
            </a:stretch>
          </a:blipFill>
        </p:spPr>
        <p:txBody>
          <a:bodyPr/>
          <a:lstStyle/>
          <a:p>
            <a:endParaRPr lang="en-US"/>
          </a:p>
        </p:txBody>
      </p:sp>
      <p:sp>
        <p:nvSpPr>
          <p:cNvPr id="3" name="TextBox 3"/>
          <p:cNvSpPr txBox="1"/>
          <p:nvPr/>
        </p:nvSpPr>
        <p:spPr>
          <a:xfrm>
            <a:off x="1740313" y="3092995"/>
            <a:ext cx="14807373" cy="3691435"/>
          </a:xfrm>
          <a:prstGeom prst="rect">
            <a:avLst/>
          </a:prstGeom>
        </p:spPr>
        <p:txBody>
          <a:bodyPr lIns="0" tIns="0" rIns="0" bIns="0" rtlCol="0" anchor="t">
            <a:spAutoFit/>
          </a:bodyPr>
          <a:lstStyle/>
          <a:p>
            <a:pPr algn="ctr">
              <a:lnSpc>
                <a:spcPts val="30160"/>
              </a:lnSpc>
              <a:spcBef>
                <a:spcPct val="0"/>
              </a:spcBef>
            </a:pPr>
            <a:r>
              <a:rPr lang="en-US" sz="21542">
                <a:solidFill>
                  <a:srgbClr val="FFFFFF"/>
                </a:solidFill>
                <a:latin typeface="Anton"/>
                <a:ea typeface="Anton"/>
                <a:cs typeface="Anton"/>
                <a:sym typeface="Anton"/>
              </a:rPr>
              <a:t>ASTROCARTUS</a:t>
            </a:r>
          </a:p>
        </p:txBody>
      </p:sp>
      <p:sp>
        <p:nvSpPr>
          <p:cNvPr id="4" name="TextBox 4"/>
          <p:cNvSpPr txBox="1"/>
          <p:nvPr/>
        </p:nvSpPr>
        <p:spPr>
          <a:xfrm>
            <a:off x="1028700" y="443940"/>
            <a:ext cx="1550287" cy="198120"/>
          </a:xfrm>
          <a:prstGeom prst="rect">
            <a:avLst/>
          </a:prstGeom>
        </p:spPr>
        <p:txBody>
          <a:bodyPr lIns="0" tIns="0" rIns="0" bIns="0" rtlCol="0" anchor="t">
            <a:spAutoFit/>
          </a:bodyPr>
          <a:lstStyle/>
          <a:p>
            <a:pPr algn="l">
              <a:lnSpc>
                <a:spcPts val="1680"/>
              </a:lnSpc>
              <a:spcBef>
                <a:spcPct val="0"/>
              </a:spcBef>
            </a:pPr>
            <a:r>
              <a:rPr lang="en-US" sz="1200" b="1">
                <a:solidFill>
                  <a:srgbClr val="FFFFFF"/>
                </a:solidFill>
                <a:latin typeface="Open Sans Bold"/>
                <a:ea typeface="Open Sans Bold"/>
                <a:cs typeface="Open Sans Bold"/>
                <a:sym typeface="Open Sans Bold"/>
              </a:rPr>
              <a:t>TEAM COSMOS</a:t>
            </a:r>
          </a:p>
        </p:txBody>
      </p:sp>
      <p:sp>
        <p:nvSpPr>
          <p:cNvPr id="5" name="Freeform 5"/>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8086082" y="1884646"/>
            <a:ext cx="3801142" cy="4899784"/>
          </a:xfrm>
          <a:custGeom>
            <a:avLst/>
            <a:gdLst/>
            <a:ahLst/>
            <a:cxnLst/>
            <a:rect l="l" t="t" r="r" b="b"/>
            <a:pathLst>
              <a:path w="3801142" h="4899784">
                <a:moveTo>
                  <a:pt x="3801142" y="0"/>
                </a:moveTo>
                <a:lnTo>
                  <a:pt x="0" y="0"/>
                </a:lnTo>
                <a:lnTo>
                  <a:pt x="0" y="4899784"/>
                </a:lnTo>
                <a:lnTo>
                  <a:pt x="3801142" y="4899784"/>
                </a:lnTo>
                <a:lnTo>
                  <a:pt x="3801142" y="0"/>
                </a:lnTo>
                <a:close/>
              </a:path>
            </a:pathLst>
          </a:custGeom>
          <a:blipFill>
            <a:blip r:embed="rId5"/>
            <a:stretch>
              <a:fillRect/>
            </a:stretch>
          </a:blipFill>
        </p:spPr>
        <p:txBody>
          <a:bodyPr/>
          <a:lstStyle/>
          <a:p>
            <a:endParaRPr lang="en-US"/>
          </a:p>
        </p:txBody>
      </p:sp>
      <p:sp>
        <p:nvSpPr>
          <p:cNvPr id="7" name="TextBox 7"/>
          <p:cNvSpPr txBox="1"/>
          <p:nvPr/>
        </p:nvSpPr>
        <p:spPr>
          <a:xfrm>
            <a:off x="5014750" y="6985443"/>
            <a:ext cx="8258500" cy="572527"/>
          </a:xfrm>
          <a:prstGeom prst="rect">
            <a:avLst/>
          </a:prstGeom>
        </p:spPr>
        <p:txBody>
          <a:bodyPr lIns="0" tIns="0" rIns="0" bIns="0" rtlCol="0" anchor="t">
            <a:spAutoFit/>
          </a:bodyPr>
          <a:lstStyle/>
          <a:p>
            <a:pPr algn="ctr">
              <a:lnSpc>
                <a:spcPts val="4668"/>
              </a:lnSpc>
              <a:spcBef>
                <a:spcPct val="0"/>
              </a:spcBef>
            </a:pPr>
            <a:r>
              <a:rPr lang="en-US" sz="3334">
                <a:solidFill>
                  <a:srgbClr val="FFFFFF"/>
                </a:solidFill>
                <a:latin typeface="Glacial Indifference"/>
                <a:ea typeface="Glacial Indifference"/>
                <a:cs typeface="Glacial Indifference"/>
                <a:sym typeface="Glacial Indifference"/>
              </a:rPr>
              <a:t>See the Solar System Move Before Your Eyes.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967498" y="2004165"/>
            <a:ext cx="6278671" cy="6278671"/>
            <a:chOff x="0" y="0"/>
            <a:chExt cx="1653642" cy="1653642"/>
          </a:xfrm>
        </p:grpSpPr>
        <p:sp>
          <p:nvSpPr>
            <p:cNvPr id="8" name="Freeform 8"/>
            <p:cNvSpPr/>
            <p:nvPr/>
          </p:nvSpPr>
          <p:spPr>
            <a:xfrm>
              <a:off x="0" y="0"/>
              <a:ext cx="1653642" cy="1653642"/>
            </a:xfrm>
            <a:custGeom>
              <a:avLst/>
              <a:gdLst/>
              <a:ahLst/>
              <a:cxnLst/>
              <a:rect l="l" t="t" r="r" b="b"/>
              <a:pathLst>
                <a:path w="1653642" h="1653642">
                  <a:moveTo>
                    <a:pt x="0" y="0"/>
                  </a:moveTo>
                  <a:lnTo>
                    <a:pt x="1653642" y="0"/>
                  </a:lnTo>
                  <a:lnTo>
                    <a:pt x="1653642" y="1653642"/>
                  </a:lnTo>
                  <a:lnTo>
                    <a:pt x="0" y="1653642"/>
                  </a:lnTo>
                  <a:close/>
                </a:path>
              </a:pathLst>
            </a:custGeom>
            <a:solidFill>
              <a:srgbClr val="FFFFFF">
                <a:alpha val="6667"/>
              </a:srgbClr>
            </a:solidFill>
          </p:spPr>
          <p:txBody>
            <a:bodyPr/>
            <a:lstStyle/>
            <a:p>
              <a:endParaRPr lang="en-US"/>
            </a:p>
          </p:txBody>
        </p:sp>
        <p:sp>
          <p:nvSpPr>
            <p:cNvPr id="9" name="TextBox 9"/>
            <p:cNvSpPr txBox="1"/>
            <p:nvPr/>
          </p:nvSpPr>
          <p:spPr>
            <a:xfrm>
              <a:off x="0" y="-38100"/>
              <a:ext cx="1653642" cy="169174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382297" y="2418964"/>
            <a:ext cx="5449073" cy="5449073"/>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2055" r="-2055"/>
              </a:stretch>
            </a:blipFill>
          </p:spPr>
          <p:txBody>
            <a:bodyPr/>
            <a:lstStyle/>
            <a:p>
              <a:endParaRPr lang="en-US"/>
            </a:p>
          </p:txBody>
        </p:sp>
      </p:grpSp>
      <p:sp>
        <p:nvSpPr>
          <p:cNvPr id="12" name="TextBox 12"/>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3" name="TextBox 13"/>
          <p:cNvSpPr txBox="1"/>
          <p:nvPr/>
        </p:nvSpPr>
        <p:spPr>
          <a:xfrm>
            <a:off x="9695860" y="1833559"/>
            <a:ext cx="6035433" cy="2263775"/>
          </a:xfrm>
          <a:prstGeom prst="rect">
            <a:avLst/>
          </a:prstGeom>
        </p:spPr>
        <p:txBody>
          <a:bodyPr lIns="0" tIns="0" rIns="0" bIns="0" rtlCol="0" anchor="t">
            <a:spAutoFit/>
          </a:bodyPr>
          <a:lstStyle/>
          <a:p>
            <a:pPr algn="ctr">
              <a:lnSpc>
                <a:spcPts val="9099"/>
              </a:lnSpc>
              <a:spcBef>
                <a:spcPct val="0"/>
              </a:spcBef>
            </a:pPr>
            <a:r>
              <a:rPr lang="en-US" sz="6499">
                <a:solidFill>
                  <a:srgbClr val="FFFFFF"/>
                </a:solidFill>
                <a:latin typeface="Anton"/>
                <a:ea typeface="Anton"/>
                <a:cs typeface="Anton"/>
                <a:sym typeface="Anton"/>
              </a:rPr>
              <a:t>WELCOME TO OUR PRESENTATION</a:t>
            </a:r>
          </a:p>
        </p:txBody>
      </p:sp>
      <p:sp>
        <p:nvSpPr>
          <p:cNvPr id="14" name="TextBox 14"/>
          <p:cNvSpPr txBox="1"/>
          <p:nvPr/>
        </p:nvSpPr>
        <p:spPr>
          <a:xfrm>
            <a:off x="11524273" y="4821237"/>
            <a:ext cx="2378606" cy="587376"/>
          </a:xfrm>
          <a:prstGeom prst="rect">
            <a:avLst/>
          </a:prstGeom>
        </p:spPr>
        <p:txBody>
          <a:bodyPr lIns="0" tIns="0" rIns="0" bIns="0" rtlCol="0" anchor="t">
            <a:spAutoFit/>
          </a:bodyPr>
          <a:lstStyle/>
          <a:p>
            <a:pPr algn="l">
              <a:lnSpc>
                <a:spcPts val="4899"/>
              </a:lnSpc>
              <a:spcBef>
                <a:spcPct val="0"/>
              </a:spcBef>
            </a:pPr>
            <a:r>
              <a:rPr lang="en-US" sz="3499" b="1">
                <a:solidFill>
                  <a:srgbClr val="FFFFFF"/>
                </a:solidFill>
                <a:latin typeface="Open Sans Bold"/>
                <a:ea typeface="Open Sans Bold"/>
                <a:cs typeface="Open Sans Bold"/>
                <a:sym typeface="Open Sans Bold"/>
              </a:rPr>
              <a:t>CONTENTS</a:t>
            </a:r>
          </a:p>
        </p:txBody>
      </p:sp>
      <p:sp>
        <p:nvSpPr>
          <p:cNvPr id="15" name="TextBox 15"/>
          <p:cNvSpPr txBox="1"/>
          <p:nvPr/>
        </p:nvSpPr>
        <p:spPr>
          <a:xfrm>
            <a:off x="9695860" y="5806108"/>
            <a:ext cx="6035433" cy="1934845"/>
          </a:xfrm>
          <a:prstGeom prst="rect">
            <a:avLst/>
          </a:prstGeom>
        </p:spPr>
        <p:txBody>
          <a:bodyPr lIns="0" tIns="0" rIns="0" bIns="0" rtlCol="0" anchor="t">
            <a:spAutoFit/>
          </a:bodyPr>
          <a:lstStyle/>
          <a:p>
            <a:pPr algn="ctr">
              <a:lnSpc>
                <a:spcPts val="3079"/>
              </a:lnSpc>
            </a:pPr>
            <a:r>
              <a:rPr lang="en-US" sz="2199">
                <a:solidFill>
                  <a:srgbClr val="FFFFFF"/>
                </a:solidFill>
                <a:latin typeface="Open Sans"/>
                <a:ea typeface="Open Sans"/>
                <a:cs typeface="Open Sans"/>
                <a:sym typeface="Open Sans"/>
              </a:rPr>
              <a:t>ABOUT ASTROCARTUS</a:t>
            </a:r>
          </a:p>
          <a:p>
            <a:pPr algn="ctr">
              <a:lnSpc>
                <a:spcPts val="3079"/>
              </a:lnSpc>
            </a:pPr>
            <a:r>
              <a:rPr lang="en-US" sz="2199">
                <a:solidFill>
                  <a:srgbClr val="FFFFFF"/>
                </a:solidFill>
                <a:latin typeface="Open Sans"/>
                <a:ea typeface="Open Sans"/>
                <a:cs typeface="Open Sans"/>
                <a:sym typeface="Open Sans"/>
              </a:rPr>
              <a:t>ABOUT OUR GALAXY</a:t>
            </a:r>
          </a:p>
          <a:p>
            <a:pPr algn="ctr">
              <a:lnSpc>
                <a:spcPts val="3079"/>
              </a:lnSpc>
            </a:pPr>
            <a:r>
              <a:rPr lang="en-US" sz="2199">
                <a:solidFill>
                  <a:srgbClr val="FFFFFF"/>
                </a:solidFill>
                <a:latin typeface="Open Sans"/>
                <a:ea typeface="Open Sans"/>
                <a:cs typeface="Open Sans"/>
                <a:sym typeface="Open Sans"/>
              </a:rPr>
              <a:t>OUR VISION</a:t>
            </a:r>
          </a:p>
          <a:p>
            <a:pPr algn="ctr">
              <a:lnSpc>
                <a:spcPts val="3079"/>
              </a:lnSpc>
            </a:pPr>
            <a:r>
              <a:rPr lang="en-US" sz="2199">
                <a:solidFill>
                  <a:srgbClr val="FFFFFF"/>
                </a:solidFill>
                <a:latin typeface="Open Sans"/>
                <a:ea typeface="Open Sans"/>
                <a:cs typeface="Open Sans"/>
                <a:sym typeface="Open Sans"/>
              </a:rPr>
              <a:t>CONTACT US</a:t>
            </a:r>
          </a:p>
          <a:p>
            <a:pPr algn="ctr">
              <a:lnSpc>
                <a:spcPts val="3079"/>
              </a:lnSpc>
            </a:pPr>
            <a:r>
              <a:rPr lang="en-US" sz="2199">
                <a:solidFill>
                  <a:srgbClr val="FFFFFF"/>
                </a:solidFill>
                <a:latin typeface="Open Sans"/>
                <a:ea typeface="Open Sans"/>
                <a:cs typeface="Open Sans"/>
                <a:sym typeface="Open Sans"/>
              </a:rPr>
              <a:t>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698330" y="3728748"/>
            <a:ext cx="7227178" cy="5529552"/>
            <a:chOff x="0" y="0"/>
            <a:chExt cx="1903454" cy="1456343"/>
          </a:xfrm>
        </p:grpSpPr>
        <p:sp>
          <p:nvSpPr>
            <p:cNvPr id="8" name="Freeform 8"/>
            <p:cNvSpPr/>
            <p:nvPr/>
          </p:nvSpPr>
          <p:spPr>
            <a:xfrm>
              <a:off x="0" y="0"/>
              <a:ext cx="1903454" cy="1456343"/>
            </a:xfrm>
            <a:custGeom>
              <a:avLst/>
              <a:gdLst/>
              <a:ahLst/>
              <a:cxnLst/>
              <a:rect l="l" t="t" r="r" b="b"/>
              <a:pathLst>
                <a:path w="1903454" h="1456343">
                  <a:moveTo>
                    <a:pt x="0" y="0"/>
                  </a:moveTo>
                  <a:lnTo>
                    <a:pt x="1903454" y="0"/>
                  </a:lnTo>
                  <a:lnTo>
                    <a:pt x="1903454" y="1456343"/>
                  </a:lnTo>
                  <a:lnTo>
                    <a:pt x="0" y="1456343"/>
                  </a:lnTo>
                  <a:close/>
                </a:path>
              </a:pathLst>
            </a:custGeom>
            <a:solidFill>
              <a:srgbClr val="FFFFFF">
                <a:alpha val="6667"/>
              </a:srgbClr>
            </a:solidFill>
          </p:spPr>
          <p:txBody>
            <a:bodyPr/>
            <a:lstStyle/>
            <a:p>
              <a:endParaRPr lang="en-US"/>
            </a:p>
          </p:txBody>
        </p:sp>
        <p:sp>
          <p:nvSpPr>
            <p:cNvPr id="9" name="TextBox 9"/>
            <p:cNvSpPr txBox="1"/>
            <p:nvPr/>
          </p:nvSpPr>
          <p:spPr>
            <a:xfrm>
              <a:off x="0" y="-38100"/>
              <a:ext cx="1903454" cy="14944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631060" y="3599527"/>
            <a:ext cx="7957200" cy="5318097"/>
            <a:chOff x="0" y="0"/>
            <a:chExt cx="1756028" cy="1173620"/>
          </a:xfrm>
        </p:grpSpPr>
        <p:sp>
          <p:nvSpPr>
            <p:cNvPr id="11" name="Freeform 11"/>
            <p:cNvSpPr/>
            <p:nvPr/>
          </p:nvSpPr>
          <p:spPr>
            <a:xfrm>
              <a:off x="0" y="0"/>
              <a:ext cx="1756028" cy="1173620"/>
            </a:xfrm>
            <a:custGeom>
              <a:avLst/>
              <a:gdLst/>
              <a:ahLst/>
              <a:cxnLst/>
              <a:rect l="l" t="t" r="r" b="b"/>
              <a:pathLst>
                <a:path w="1756028" h="1173620">
                  <a:moveTo>
                    <a:pt x="0" y="0"/>
                  </a:moveTo>
                  <a:lnTo>
                    <a:pt x="1756028" y="0"/>
                  </a:lnTo>
                  <a:lnTo>
                    <a:pt x="1756028" y="1173620"/>
                  </a:lnTo>
                  <a:lnTo>
                    <a:pt x="0" y="1173620"/>
                  </a:lnTo>
                  <a:close/>
                </a:path>
              </a:pathLst>
            </a:custGeom>
            <a:blipFill>
              <a:blip r:embed="rId5"/>
              <a:stretch>
                <a:fillRect l="-9407" r="-9407"/>
              </a:stretch>
            </a:blipFill>
          </p:spPr>
          <p:txBody>
            <a:bodyPr/>
            <a:lstStyle/>
            <a:p>
              <a:endParaRPr lang="en-US"/>
            </a:p>
          </p:txBody>
        </p:sp>
      </p:grpSp>
      <p:grpSp>
        <p:nvGrpSpPr>
          <p:cNvPr id="12" name="Group 12"/>
          <p:cNvGrpSpPr/>
          <p:nvPr/>
        </p:nvGrpSpPr>
        <p:grpSpPr>
          <a:xfrm>
            <a:off x="2061562" y="5335627"/>
            <a:ext cx="344950" cy="384254"/>
            <a:chOff x="0" y="0"/>
            <a:chExt cx="469072" cy="522519"/>
          </a:xfrm>
        </p:grpSpPr>
        <p:sp>
          <p:nvSpPr>
            <p:cNvPr id="13" name="Freeform 13"/>
            <p:cNvSpPr/>
            <p:nvPr/>
          </p:nvSpPr>
          <p:spPr>
            <a:xfrm>
              <a:off x="0" y="0"/>
              <a:ext cx="469072" cy="522519"/>
            </a:xfrm>
            <a:custGeom>
              <a:avLst/>
              <a:gdLst/>
              <a:ahLst/>
              <a:cxnLst/>
              <a:rect l="l" t="t" r="r" b="b"/>
              <a:pathLst>
                <a:path w="469072" h="522519">
                  <a:moveTo>
                    <a:pt x="0" y="0"/>
                  </a:moveTo>
                  <a:lnTo>
                    <a:pt x="469072" y="0"/>
                  </a:lnTo>
                  <a:lnTo>
                    <a:pt x="469072" y="522519"/>
                  </a:lnTo>
                  <a:lnTo>
                    <a:pt x="0" y="522519"/>
                  </a:lnTo>
                  <a:close/>
                </a:path>
              </a:pathLst>
            </a:custGeom>
            <a:solidFill>
              <a:srgbClr val="545454"/>
            </a:solidFill>
          </p:spPr>
          <p:txBody>
            <a:bodyPr/>
            <a:lstStyle/>
            <a:p>
              <a:endParaRPr lang="en-US"/>
            </a:p>
          </p:txBody>
        </p:sp>
        <p:sp>
          <p:nvSpPr>
            <p:cNvPr id="14" name="TextBox 14"/>
            <p:cNvSpPr txBox="1"/>
            <p:nvPr/>
          </p:nvSpPr>
          <p:spPr>
            <a:xfrm>
              <a:off x="0" y="-38100"/>
              <a:ext cx="469072" cy="56061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061562" y="7263663"/>
            <a:ext cx="344950" cy="384254"/>
            <a:chOff x="0" y="0"/>
            <a:chExt cx="469072" cy="522519"/>
          </a:xfrm>
        </p:grpSpPr>
        <p:sp>
          <p:nvSpPr>
            <p:cNvPr id="16" name="Freeform 16"/>
            <p:cNvSpPr/>
            <p:nvPr/>
          </p:nvSpPr>
          <p:spPr>
            <a:xfrm>
              <a:off x="0" y="0"/>
              <a:ext cx="469072" cy="522519"/>
            </a:xfrm>
            <a:custGeom>
              <a:avLst/>
              <a:gdLst/>
              <a:ahLst/>
              <a:cxnLst/>
              <a:rect l="l" t="t" r="r" b="b"/>
              <a:pathLst>
                <a:path w="469072" h="522519">
                  <a:moveTo>
                    <a:pt x="0" y="0"/>
                  </a:moveTo>
                  <a:lnTo>
                    <a:pt x="469072" y="0"/>
                  </a:lnTo>
                  <a:lnTo>
                    <a:pt x="469072" y="522519"/>
                  </a:lnTo>
                  <a:lnTo>
                    <a:pt x="0" y="522519"/>
                  </a:lnTo>
                  <a:close/>
                </a:path>
              </a:pathLst>
            </a:custGeom>
            <a:solidFill>
              <a:srgbClr val="545454"/>
            </a:solidFill>
          </p:spPr>
          <p:txBody>
            <a:bodyPr/>
            <a:lstStyle/>
            <a:p>
              <a:endParaRPr lang="en-US"/>
            </a:p>
          </p:txBody>
        </p:sp>
        <p:sp>
          <p:nvSpPr>
            <p:cNvPr id="17" name="TextBox 17"/>
            <p:cNvSpPr txBox="1"/>
            <p:nvPr/>
          </p:nvSpPr>
          <p:spPr>
            <a:xfrm>
              <a:off x="0" y="-38100"/>
              <a:ext cx="469072" cy="560619"/>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9" name="TextBox 19"/>
          <p:cNvSpPr txBox="1"/>
          <p:nvPr/>
        </p:nvSpPr>
        <p:spPr>
          <a:xfrm>
            <a:off x="1803843" y="1597809"/>
            <a:ext cx="6556060" cy="1142624"/>
          </a:xfrm>
          <a:prstGeom prst="rect">
            <a:avLst/>
          </a:prstGeom>
        </p:spPr>
        <p:txBody>
          <a:bodyPr lIns="0" tIns="0" rIns="0" bIns="0" rtlCol="0" anchor="t">
            <a:spAutoFit/>
          </a:bodyPr>
          <a:lstStyle/>
          <a:p>
            <a:pPr algn="l">
              <a:lnSpc>
                <a:spcPts val="9428"/>
              </a:lnSpc>
              <a:spcBef>
                <a:spcPct val="0"/>
              </a:spcBef>
            </a:pPr>
            <a:r>
              <a:rPr lang="en-US" sz="6734">
                <a:solidFill>
                  <a:srgbClr val="FFFFFF"/>
                </a:solidFill>
                <a:latin typeface="Anton"/>
                <a:ea typeface="Anton"/>
                <a:cs typeface="Anton"/>
                <a:sym typeface="Anton"/>
              </a:rPr>
              <a:t>ABOUT ASTROCARTUS</a:t>
            </a:r>
          </a:p>
        </p:txBody>
      </p:sp>
      <p:sp>
        <p:nvSpPr>
          <p:cNvPr id="20" name="TextBox 20"/>
          <p:cNvSpPr txBox="1"/>
          <p:nvPr/>
        </p:nvSpPr>
        <p:spPr>
          <a:xfrm>
            <a:off x="2651023" y="5316577"/>
            <a:ext cx="5237256" cy="124587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Astrocartus enables you to track the real-time movements of planetLearn about each planet and asteroid as you gather informative content. Astrocartus makes learning enjoyable and engaging.s and asteroids. Visualize the orbits of each celestial body in detail. Accelerate time to observe the past and future movements of planets. This feature enhances your understanding of the dynamic nature of the universe.</a:t>
            </a:r>
          </a:p>
        </p:txBody>
      </p:sp>
      <p:sp>
        <p:nvSpPr>
          <p:cNvPr id="21" name="TextBox 21"/>
          <p:cNvSpPr txBox="1"/>
          <p:nvPr/>
        </p:nvSpPr>
        <p:spPr>
          <a:xfrm>
            <a:off x="2651023" y="7244613"/>
            <a:ext cx="5237256" cy="617220"/>
          </a:xfrm>
          <a:prstGeom prst="rect">
            <a:avLst/>
          </a:prstGeom>
        </p:spPr>
        <p:txBody>
          <a:bodyPr lIns="0" tIns="0" rIns="0" bIns="0" rtlCol="0" anchor="t">
            <a:spAutoFit/>
          </a:bodyPr>
          <a:lstStyle/>
          <a:p>
            <a:pPr algn="l">
              <a:lnSpc>
                <a:spcPts val="1680"/>
              </a:lnSpc>
            </a:pPr>
            <a:r>
              <a:rPr lang="en-US" sz="1200">
                <a:solidFill>
                  <a:srgbClr val="FFFFFF"/>
                </a:solidFill>
                <a:latin typeface="Open Sans"/>
                <a:ea typeface="Open Sans"/>
                <a:cs typeface="Open Sans"/>
                <a:sym typeface="Open Sans"/>
              </a:rPr>
              <a:t>A valuable resource for students and teachers in astronomy lessons.</a:t>
            </a:r>
          </a:p>
          <a:p>
            <a:pPr algn="l">
              <a:lnSpc>
                <a:spcPts val="1680"/>
              </a:lnSpc>
            </a:pPr>
            <a:r>
              <a:rPr lang="en-US" sz="1200">
                <a:solidFill>
                  <a:srgbClr val="FFFFFF"/>
                </a:solidFill>
                <a:latin typeface="Open Sans"/>
                <a:ea typeface="Open Sans"/>
                <a:cs typeface="Open Sans"/>
                <a:sym typeface="Open Sans"/>
              </a:rPr>
              <a:t>A research tool for scientists and astronomers.</a:t>
            </a:r>
          </a:p>
          <a:p>
            <a:pPr algn="l">
              <a:lnSpc>
                <a:spcPts val="1680"/>
              </a:lnSpc>
              <a:spcBef>
                <a:spcPct val="0"/>
              </a:spcBef>
            </a:pPr>
            <a:r>
              <a:rPr lang="en-US" sz="1200">
                <a:solidFill>
                  <a:srgbClr val="FFFFFF"/>
                </a:solidFill>
                <a:latin typeface="Open Sans"/>
                <a:ea typeface="Open Sans"/>
                <a:cs typeface="Open Sans"/>
                <a:sym typeface="Open Sans"/>
              </a:rPr>
              <a:t>A fun discovery platform for space enthusiasts.</a:t>
            </a:r>
          </a:p>
        </p:txBody>
      </p:sp>
      <p:sp>
        <p:nvSpPr>
          <p:cNvPr id="22" name="TextBox 22"/>
          <p:cNvSpPr txBox="1"/>
          <p:nvPr/>
        </p:nvSpPr>
        <p:spPr>
          <a:xfrm>
            <a:off x="1803843" y="3445284"/>
            <a:ext cx="6260049" cy="10572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Astrocartus is an innovative web platform that allows you to explore the mesmerizing movements of planets and asteroids. With our user-friendly interface, you can observe the dynamics of the universe from the past to the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37394" y="5395400"/>
            <a:ext cx="16230600" cy="5143500"/>
            <a:chOff x="0" y="0"/>
            <a:chExt cx="4274726" cy="1354667"/>
          </a:xfrm>
        </p:grpSpPr>
        <p:sp>
          <p:nvSpPr>
            <p:cNvPr id="8" name="Freeform 8"/>
            <p:cNvSpPr/>
            <p:nvPr/>
          </p:nvSpPr>
          <p:spPr>
            <a:xfrm>
              <a:off x="0" y="0"/>
              <a:ext cx="4274726" cy="1354667"/>
            </a:xfrm>
            <a:custGeom>
              <a:avLst/>
              <a:gdLst/>
              <a:ahLst/>
              <a:cxnLst/>
              <a:rect l="l" t="t" r="r" b="b"/>
              <a:pathLst>
                <a:path w="4274726" h="1354667">
                  <a:moveTo>
                    <a:pt x="0" y="0"/>
                  </a:moveTo>
                  <a:lnTo>
                    <a:pt x="4274726" y="0"/>
                  </a:lnTo>
                  <a:lnTo>
                    <a:pt x="4274726" y="1354667"/>
                  </a:lnTo>
                  <a:lnTo>
                    <a:pt x="0" y="1354667"/>
                  </a:lnTo>
                  <a:close/>
                </a:path>
              </a:pathLst>
            </a:custGeom>
            <a:solidFill>
              <a:srgbClr val="FFFFFF">
                <a:alpha val="6667"/>
              </a:srgbClr>
            </a:solidFill>
          </p:spPr>
          <p:txBody>
            <a:bodyPr/>
            <a:lstStyle/>
            <a:p>
              <a:endParaRPr lang="en-US"/>
            </a:p>
          </p:txBody>
        </p:sp>
        <p:sp>
          <p:nvSpPr>
            <p:cNvPr id="9" name="TextBox 9"/>
            <p:cNvSpPr txBox="1"/>
            <p:nvPr/>
          </p:nvSpPr>
          <p:spPr>
            <a:xfrm>
              <a:off x="0" y="-38100"/>
              <a:ext cx="4274726" cy="139276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33026" y="5548324"/>
            <a:ext cx="5535682" cy="4639700"/>
            <a:chOff x="0" y="0"/>
            <a:chExt cx="910599" cy="763213"/>
          </a:xfrm>
        </p:grpSpPr>
        <p:sp>
          <p:nvSpPr>
            <p:cNvPr id="11" name="Freeform 11"/>
            <p:cNvSpPr/>
            <p:nvPr/>
          </p:nvSpPr>
          <p:spPr>
            <a:xfrm>
              <a:off x="0" y="0"/>
              <a:ext cx="910599" cy="763213"/>
            </a:xfrm>
            <a:custGeom>
              <a:avLst/>
              <a:gdLst/>
              <a:ahLst/>
              <a:cxnLst/>
              <a:rect l="l" t="t" r="r" b="b"/>
              <a:pathLst>
                <a:path w="910599" h="763213">
                  <a:moveTo>
                    <a:pt x="0" y="0"/>
                  </a:moveTo>
                  <a:lnTo>
                    <a:pt x="910599" y="0"/>
                  </a:lnTo>
                  <a:lnTo>
                    <a:pt x="910599" y="763213"/>
                  </a:lnTo>
                  <a:lnTo>
                    <a:pt x="0" y="763213"/>
                  </a:lnTo>
                  <a:close/>
                </a:path>
              </a:pathLst>
            </a:custGeom>
            <a:blipFill>
              <a:blip r:embed="rId5"/>
              <a:stretch>
                <a:fillRect l="-16821" r="-16821"/>
              </a:stretch>
            </a:blipFill>
          </p:spPr>
          <p:txBody>
            <a:bodyPr/>
            <a:lstStyle/>
            <a:p>
              <a:endParaRPr lang="en-US"/>
            </a:p>
          </p:txBody>
        </p:sp>
      </p:grpSp>
      <p:grpSp>
        <p:nvGrpSpPr>
          <p:cNvPr id="12" name="Group 12"/>
          <p:cNvGrpSpPr/>
          <p:nvPr/>
        </p:nvGrpSpPr>
        <p:grpSpPr>
          <a:xfrm>
            <a:off x="6884771" y="5548324"/>
            <a:ext cx="4941146" cy="4639700"/>
            <a:chOff x="0" y="0"/>
            <a:chExt cx="812800" cy="763213"/>
          </a:xfrm>
        </p:grpSpPr>
        <p:sp>
          <p:nvSpPr>
            <p:cNvPr id="13" name="Freeform 13"/>
            <p:cNvSpPr/>
            <p:nvPr/>
          </p:nvSpPr>
          <p:spPr>
            <a:xfrm>
              <a:off x="0" y="0"/>
              <a:ext cx="812800" cy="763213"/>
            </a:xfrm>
            <a:custGeom>
              <a:avLst/>
              <a:gdLst/>
              <a:ahLst/>
              <a:cxnLst/>
              <a:rect l="l" t="t" r="r" b="b"/>
              <a:pathLst>
                <a:path w="812800" h="763213">
                  <a:moveTo>
                    <a:pt x="0" y="0"/>
                  </a:moveTo>
                  <a:lnTo>
                    <a:pt x="812800" y="0"/>
                  </a:lnTo>
                  <a:lnTo>
                    <a:pt x="812800" y="763213"/>
                  </a:lnTo>
                  <a:lnTo>
                    <a:pt x="0" y="763213"/>
                  </a:lnTo>
                  <a:close/>
                </a:path>
              </a:pathLst>
            </a:custGeom>
            <a:blipFill>
              <a:blip r:embed="rId6"/>
              <a:stretch>
                <a:fillRect l="-139592" t="-553" b="-553"/>
              </a:stretch>
            </a:blipFill>
          </p:spPr>
          <p:txBody>
            <a:bodyPr/>
            <a:lstStyle/>
            <a:p>
              <a:endParaRPr lang="en-US"/>
            </a:p>
          </p:txBody>
        </p:sp>
      </p:grpSp>
      <p:grpSp>
        <p:nvGrpSpPr>
          <p:cNvPr id="14" name="Group 14"/>
          <p:cNvGrpSpPr/>
          <p:nvPr/>
        </p:nvGrpSpPr>
        <p:grpSpPr>
          <a:xfrm>
            <a:off x="12441979" y="5548324"/>
            <a:ext cx="4941146" cy="4639700"/>
            <a:chOff x="0" y="0"/>
            <a:chExt cx="812800" cy="763213"/>
          </a:xfrm>
        </p:grpSpPr>
        <p:sp>
          <p:nvSpPr>
            <p:cNvPr id="15" name="Freeform 15"/>
            <p:cNvSpPr/>
            <p:nvPr/>
          </p:nvSpPr>
          <p:spPr>
            <a:xfrm>
              <a:off x="0" y="0"/>
              <a:ext cx="812800" cy="763213"/>
            </a:xfrm>
            <a:custGeom>
              <a:avLst/>
              <a:gdLst/>
              <a:ahLst/>
              <a:cxnLst/>
              <a:rect l="l" t="t" r="r" b="b"/>
              <a:pathLst>
                <a:path w="812800" h="763213">
                  <a:moveTo>
                    <a:pt x="0" y="0"/>
                  </a:moveTo>
                  <a:lnTo>
                    <a:pt x="812800" y="0"/>
                  </a:lnTo>
                  <a:lnTo>
                    <a:pt x="812800" y="763213"/>
                  </a:lnTo>
                  <a:lnTo>
                    <a:pt x="0" y="763213"/>
                  </a:lnTo>
                  <a:close/>
                </a:path>
              </a:pathLst>
            </a:custGeom>
            <a:blipFill>
              <a:blip r:embed="rId7"/>
              <a:stretch>
                <a:fillRect t="-5769" b="-35510"/>
              </a:stretch>
            </a:blipFill>
          </p:spPr>
          <p:txBody>
            <a:bodyPr/>
            <a:lstStyle/>
            <a:p>
              <a:endParaRPr lang="en-US"/>
            </a:p>
          </p:txBody>
        </p:sp>
      </p:grpSp>
      <p:grpSp>
        <p:nvGrpSpPr>
          <p:cNvPr id="16" name="Group 16"/>
          <p:cNvGrpSpPr/>
          <p:nvPr/>
        </p:nvGrpSpPr>
        <p:grpSpPr>
          <a:xfrm>
            <a:off x="1028700" y="3644227"/>
            <a:ext cx="597723" cy="597723"/>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673427" y="3644227"/>
            <a:ext cx="597723" cy="59772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318154" y="3644227"/>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6" name="TextBox 26"/>
          <p:cNvSpPr txBox="1"/>
          <p:nvPr/>
        </p:nvSpPr>
        <p:spPr>
          <a:xfrm>
            <a:off x="4994526" y="1450818"/>
            <a:ext cx="8298949" cy="1111101"/>
          </a:xfrm>
          <a:prstGeom prst="rect">
            <a:avLst/>
          </a:prstGeom>
        </p:spPr>
        <p:txBody>
          <a:bodyPr lIns="0" tIns="0" rIns="0" bIns="0" rtlCol="0" anchor="t">
            <a:spAutoFit/>
          </a:bodyPr>
          <a:lstStyle/>
          <a:p>
            <a:pPr algn="ctr">
              <a:lnSpc>
                <a:spcPts val="9099"/>
              </a:lnSpc>
              <a:spcBef>
                <a:spcPct val="0"/>
              </a:spcBef>
            </a:pPr>
            <a:r>
              <a:rPr lang="en-US" sz="6499">
                <a:solidFill>
                  <a:srgbClr val="FFFFFF"/>
                </a:solidFill>
                <a:latin typeface="Anton"/>
                <a:ea typeface="Anton"/>
                <a:cs typeface="Anton"/>
                <a:sym typeface="Anton"/>
              </a:rPr>
              <a:t>ABOUT OUR GALAXY</a:t>
            </a:r>
          </a:p>
        </p:txBody>
      </p:sp>
      <p:sp>
        <p:nvSpPr>
          <p:cNvPr id="27" name="TextBox 27"/>
          <p:cNvSpPr txBox="1"/>
          <p:nvPr/>
        </p:nvSpPr>
        <p:spPr>
          <a:xfrm>
            <a:off x="1803843" y="3485845"/>
            <a:ext cx="4220462" cy="11480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When users click on a planet, a pop-up will appear providing detailed information about that planet. This feature enhances the interactive experience by allowing users to explore the unique characteristics, history, and facts of each celestial body.</a:t>
            </a:r>
          </a:p>
        </p:txBody>
      </p:sp>
      <p:sp>
        <p:nvSpPr>
          <p:cNvPr id="28" name="TextBox 28"/>
          <p:cNvSpPr txBox="1"/>
          <p:nvPr/>
        </p:nvSpPr>
        <p:spPr>
          <a:xfrm>
            <a:off x="1157213"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9" name="TextBox 29"/>
          <p:cNvSpPr txBox="1"/>
          <p:nvPr/>
        </p:nvSpPr>
        <p:spPr>
          <a:xfrm>
            <a:off x="7452126" y="3371545"/>
            <a:ext cx="4162447" cy="16052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Our platform offers a time acceleration and deceleration feature, allowing users to observe the movements of planets and asteroids across different time scales. As time changes, the exact date of the simulation is displayed, enabling users to track planetary alignments and movements in real-time or across history.</a:t>
            </a:r>
          </a:p>
        </p:txBody>
      </p:sp>
      <p:sp>
        <p:nvSpPr>
          <p:cNvPr id="30" name="TextBox 30"/>
          <p:cNvSpPr txBox="1"/>
          <p:nvPr/>
        </p:nvSpPr>
        <p:spPr>
          <a:xfrm>
            <a:off x="6801940"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31" name="TextBox 31"/>
          <p:cNvSpPr txBox="1"/>
          <p:nvPr/>
        </p:nvSpPr>
        <p:spPr>
          <a:xfrm>
            <a:off x="13220678" y="3371545"/>
            <a:ext cx="4162447" cy="1376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With our search engine feature, users have the opportunity to explore data from 1,701 asteroids. This functionality allows for in-depth analysis and easy access to detailed information about each asteroid, enhancing the user’s ability to understand and engage with the vast data set.</a:t>
            </a:r>
          </a:p>
        </p:txBody>
      </p:sp>
      <p:sp>
        <p:nvSpPr>
          <p:cNvPr id="32" name="TextBox 32"/>
          <p:cNvSpPr txBox="1"/>
          <p:nvPr/>
        </p:nvSpPr>
        <p:spPr>
          <a:xfrm>
            <a:off x="12446667"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2004165"/>
            <a:ext cx="8246169" cy="6278671"/>
            <a:chOff x="0" y="0"/>
            <a:chExt cx="2171831" cy="1653642"/>
          </a:xfrm>
        </p:grpSpPr>
        <p:sp>
          <p:nvSpPr>
            <p:cNvPr id="8" name="Freeform 8"/>
            <p:cNvSpPr/>
            <p:nvPr/>
          </p:nvSpPr>
          <p:spPr>
            <a:xfrm>
              <a:off x="0" y="0"/>
              <a:ext cx="2171831" cy="1653642"/>
            </a:xfrm>
            <a:custGeom>
              <a:avLst/>
              <a:gdLst/>
              <a:ahLst/>
              <a:cxnLst/>
              <a:rect l="l" t="t" r="r" b="b"/>
              <a:pathLst>
                <a:path w="2171831" h="1653642">
                  <a:moveTo>
                    <a:pt x="0" y="0"/>
                  </a:moveTo>
                  <a:lnTo>
                    <a:pt x="2171831" y="0"/>
                  </a:lnTo>
                  <a:lnTo>
                    <a:pt x="2171831" y="1653642"/>
                  </a:lnTo>
                  <a:lnTo>
                    <a:pt x="0" y="1653642"/>
                  </a:lnTo>
                  <a:close/>
                </a:path>
              </a:pathLst>
            </a:custGeom>
            <a:solidFill>
              <a:srgbClr val="FFFFFF">
                <a:alpha val="6667"/>
              </a:srgbClr>
            </a:solidFill>
          </p:spPr>
          <p:txBody>
            <a:bodyPr/>
            <a:lstStyle/>
            <a:p>
              <a:endParaRPr lang="en-US"/>
            </a:p>
          </p:txBody>
        </p:sp>
        <p:sp>
          <p:nvSpPr>
            <p:cNvPr id="9" name="TextBox 9"/>
            <p:cNvSpPr txBox="1"/>
            <p:nvPr/>
          </p:nvSpPr>
          <p:spPr>
            <a:xfrm>
              <a:off x="0" y="-38100"/>
              <a:ext cx="2171831" cy="169174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2418964"/>
            <a:ext cx="7831370" cy="5449073"/>
            <a:chOff x="0" y="0"/>
            <a:chExt cx="1168151" cy="812800"/>
          </a:xfrm>
        </p:grpSpPr>
        <p:sp>
          <p:nvSpPr>
            <p:cNvPr id="11" name="Freeform 11"/>
            <p:cNvSpPr/>
            <p:nvPr/>
          </p:nvSpPr>
          <p:spPr>
            <a:xfrm>
              <a:off x="0" y="0"/>
              <a:ext cx="1168150" cy="812800"/>
            </a:xfrm>
            <a:custGeom>
              <a:avLst/>
              <a:gdLst/>
              <a:ahLst/>
              <a:cxnLst/>
              <a:rect l="l" t="t" r="r" b="b"/>
              <a:pathLst>
                <a:path w="1168150" h="812800">
                  <a:moveTo>
                    <a:pt x="0" y="0"/>
                  </a:moveTo>
                  <a:lnTo>
                    <a:pt x="1168150" y="0"/>
                  </a:lnTo>
                  <a:lnTo>
                    <a:pt x="1168150" y="812800"/>
                  </a:lnTo>
                  <a:lnTo>
                    <a:pt x="0" y="812800"/>
                  </a:lnTo>
                  <a:close/>
                </a:path>
              </a:pathLst>
            </a:custGeom>
            <a:blipFill>
              <a:blip r:embed="rId5"/>
              <a:stretch>
                <a:fillRect l="-11848" r="-11848"/>
              </a:stretch>
            </a:blipFill>
          </p:spPr>
          <p:txBody>
            <a:bodyPr/>
            <a:lstStyle/>
            <a:p>
              <a:endParaRPr lang="en-US"/>
            </a:p>
          </p:txBody>
        </p:sp>
      </p:grpSp>
      <p:grpSp>
        <p:nvGrpSpPr>
          <p:cNvPr id="12" name="Group 12"/>
          <p:cNvGrpSpPr/>
          <p:nvPr/>
        </p:nvGrpSpPr>
        <p:grpSpPr>
          <a:xfrm>
            <a:off x="9791110" y="3948115"/>
            <a:ext cx="597723" cy="597723"/>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791110" y="5711913"/>
            <a:ext cx="597723" cy="597723"/>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91110" y="7475711"/>
            <a:ext cx="597723" cy="597723"/>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2" name="TextBox 22"/>
          <p:cNvSpPr txBox="1"/>
          <p:nvPr/>
        </p:nvSpPr>
        <p:spPr>
          <a:xfrm>
            <a:off x="9791110" y="1880340"/>
            <a:ext cx="4111908" cy="1111250"/>
          </a:xfrm>
          <a:prstGeom prst="rect">
            <a:avLst/>
          </a:prstGeom>
        </p:spPr>
        <p:txBody>
          <a:bodyPr lIns="0" tIns="0" rIns="0" bIns="0" rtlCol="0" anchor="t">
            <a:spAutoFit/>
          </a:bodyPr>
          <a:lstStyle/>
          <a:p>
            <a:pPr algn="l">
              <a:lnSpc>
                <a:spcPts val="9099"/>
              </a:lnSpc>
              <a:spcBef>
                <a:spcPct val="0"/>
              </a:spcBef>
            </a:pPr>
            <a:r>
              <a:rPr lang="en-US" sz="6499">
                <a:solidFill>
                  <a:srgbClr val="FFFFFF"/>
                </a:solidFill>
                <a:latin typeface="Anton"/>
                <a:ea typeface="Anton"/>
                <a:cs typeface="Anton"/>
                <a:sym typeface="Anton"/>
              </a:rPr>
              <a:t>OUR VISION</a:t>
            </a:r>
          </a:p>
        </p:txBody>
      </p:sp>
      <p:sp>
        <p:nvSpPr>
          <p:cNvPr id="23" name="TextBox 23"/>
          <p:cNvSpPr txBox="1"/>
          <p:nvPr/>
        </p:nvSpPr>
        <p:spPr>
          <a:xfrm>
            <a:off x="10813903" y="3539586"/>
            <a:ext cx="5237256" cy="1376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At Astrocartus, our vision is to make the wonders of the universe accessible to everyone, inspiring curiosity and learning through the exploration of celestial bodies. We aim to bridge the gap between technology and astronomy by creating an interactive, educational, and engaging platform that empowers users to explore the cosmos in real-time.</a:t>
            </a:r>
          </a:p>
        </p:txBody>
      </p:sp>
      <p:sp>
        <p:nvSpPr>
          <p:cNvPr id="24" name="TextBox 24"/>
          <p:cNvSpPr txBox="1"/>
          <p:nvPr/>
        </p:nvSpPr>
        <p:spPr>
          <a:xfrm>
            <a:off x="9919622" y="4138435"/>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5" name="TextBox 25"/>
          <p:cNvSpPr txBox="1"/>
          <p:nvPr/>
        </p:nvSpPr>
        <p:spPr>
          <a:xfrm>
            <a:off x="10813903" y="5417684"/>
            <a:ext cx="5237256" cy="11480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We believe that understanding the universe should not be limited to scientists and astronomers—it should be an exciting journey for everyone. Our goal is to foster a deeper appreciation for the intricate mechanics of space and to ignite a passion for discovery, whether for students, researchers, or space enthusiasts.</a:t>
            </a:r>
          </a:p>
        </p:txBody>
      </p:sp>
      <p:sp>
        <p:nvSpPr>
          <p:cNvPr id="26" name="TextBox 26"/>
          <p:cNvSpPr txBox="1"/>
          <p:nvPr/>
        </p:nvSpPr>
        <p:spPr>
          <a:xfrm>
            <a:off x="9919622" y="5902233"/>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27" name="TextBox 27"/>
          <p:cNvSpPr txBox="1"/>
          <p:nvPr/>
        </p:nvSpPr>
        <p:spPr>
          <a:xfrm>
            <a:off x="10813903" y="7295783"/>
            <a:ext cx="5237256" cy="9194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Astrocartus envisions a future where space exploration is more interactive, immersive, and widely understood, encouraging the next generation of thinkers, dreamers, and explorers to look beyond the stars.</a:t>
            </a:r>
          </a:p>
        </p:txBody>
      </p:sp>
      <p:sp>
        <p:nvSpPr>
          <p:cNvPr id="28" name="TextBox 28"/>
          <p:cNvSpPr txBox="1"/>
          <p:nvPr/>
        </p:nvSpPr>
        <p:spPr>
          <a:xfrm>
            <a:off x="9919622" y="7666031"/>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grpSp>
        <p:nvGrpSpPr>
          <p:cNvPr id="3" name="Group 3"/>
          <p:cNvGrpSpPr/>
          <p:nvPr/>
        </p:nvGrpSpPr>
        <p:grpSpPr>
          <a:xfrm>
            <a:off x="0" y="0"/>
            <a:ext cx="8246169" cy="10287000"/>
            <a:chOff x="0" y="0"/>
            <a:chExt cx="2171831" cy="2709333"/>
          </a:xfrm>
        </p:grpSpPr>
        <p:sp>
          <p:nvSpPr>
            <p:cNvPr id="4" name="Freeform 4"/>
            <p:cNvSpPr/>
            <p:nvPr/>
          </p:nvSpPr>
          <p:spPr>
            <a:xfrm>
              <a:off x="0" y="0"/>
              <a:ext cx="2171831" cy="2709333"/>
            </a:xfrm>
            <a:custGeom>
              <a:avLst/>
              <a:gdLst/>
              <a:ahLst/>
              <a:cxnLst/>
              <a:rect l="l" t="t" r="r" b="b"/>
              <a:pathLst>
                <a:path w="2171831" h="2709333">
                  <a:moveTo>
                    <a:pt x="0" y="0"/>
                  </a:moveTo>
                  <a:lnTo>
                    <a:pt x="2171831" y="0"/>
                  </a:lnTo>
                  <a:lnTo>
                    <a:pt x="2171831" y="2709333"/>
                  </a:lnTo>
                  <a:lnTo>
                    <a:pt x="0" y="2709333"/>
                  </a:lnTo>
                  <a:close/>
                </a:path>
              </a:pathLst>
            </a:custGeom>
            <a:solidFill>
              <a:srgbClr val="FFFFFF">
                <a:alpha val="6667"/>
              </a:srgbClr>
            </a:solidFill>
          </p:spPr>
          <p:txBody>
            <a:bodyPr/>
            <a:lstStyle/>
            <a:p>
              <a:endParaRPr lang="en-US"/>
            </a:p>
          </p:txBody>
        </p:sp>
        <p:sp>
          <p:nvSpPr>
            <p:cNvPr id="5" name="TextBox 5"/>
            <p:cNvSpPr txBox="1"/>
            <p:nvPr/>
          </p:nvSpPr>
          <p:spPr>
            <a:xfrm>
              <a:off x="0" y="-38100"/>
              <a:ext cx="2171831"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8109901" cy="10652868"/>
            <a:chOff x="0" y="0"/>
            <a:chExt cx="1168151" cy="1534440"/>
          </a:xfrm>
        </p:grpSpPr>
        <p:sp>
          <p:nvSpPr>
            <p:cNvPr id="7" name="Freeform 7"/>
            <p:cNvSpPr/>
            <p:nvPr/>
          </p:nvSpPr>
          <p:spPr>
            <a:xfrm>
              <a:off x="0" y="0"/>
              <a:ext cx="1168150" cy="1534440"/>
            </a:xfrm>
            <a:custGeom>
              <a:avLst/>
              <a:gdLst/>
              <a:ahLst/>
              <a:cxnLst/>
              <a:rect l="l" t="t" r="r" b="b"/>
              <a:pathLst>
                <a:path w="1168150" h="1534440">
                  <a:moveTo>
                    <a:pt x="0" y="0"/>
                  </a:moveTo>
                  <a:lnTo>
                    <a:pt x="1168150" y="0"/>
                  </a:lnTo>
                  <a:lnTo>
                    <a:pt x="1168150" y="1534440"/>
                  </a:lnTo>
                  <a:lnTo>
                    <a:pt x="0" y="1534440"/>
                  </a:lnTo>
                  <a:close/>
                </a:path>
              </a:pathLst>
            </a:custGeom>
            <a:blipFill>
              <a:blip r:embed="rId3"/>
              <a:stretch>
                <a:fillRect t="-752" b="-752"/>
              </a:stretch>
            </a:blipFill>
          </p:spPr>
          <p:txBody>
            <a:bodyPr/>
            <a:lstStyle/>
            <a:p>
              <a:endParaRPr lang="en-US"/>
            </a:p>
          </p:txBody>
        </p:sp>
      </p:grpSp>
      <p:sp>
        <p:nvSpPr>
          <p:cNvPr id="8" name="Freeform 8"/>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8240375" y="8165445"/>
            <a:ext cx="47625" cy="1092855"/>
            <a:chOff x="0" y="0"/>
            <a:chExt cx="12543" cy="287830"/>
          </a:xfrm>
        </p:grpSpPr>
        <p:sp>
          <p:nvSpPr>
            <p:cNvPr id="10" name="Freeform 10"/>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11" name="TextBox 11"/>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hlinkClick r:id="rId6" tooltip="https://www.linkedin.com/in/beyzanur-g%C3%BCzel-8a79072b8?utm_source=share&amp;utm_campaign=share_via&amp;utm_content=profile&amp;utm_medium=ios_app"/>
          </p:cNvPr>
          <p:cNvSpPr/>
          <p:nvPr/>
        </p:nvSpPr>
        <p:spPr>
          <a:xfrm>
            <a:off x="10102051" y="4812844"/>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102051" y="2720099"/>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0102051" y="7083845"/>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0102051" y="8617591"/>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2753145" y="2702912"/>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2753145" y="7022582"/>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12753145" y="8537951"/>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a:hlinkClick r:id="rId11" tooltip="https://github.com/beyzanurguzel"/>
          </p:cNvPr>
          <p:cNvSpPr/>
          <p:nvPr/>
        </p:nvSpPr>
        <p:spPr>
          <a:xfrm>
            <a:off x="12927066" y="4812844"/>
            <a:ext cx="347843" cy="347843"/>
          </a:xfrm>
          <a:custGeom>
            <a:avLst/>
            <a:gdLst/>
            <a:ahLst/>
            <a:cxnLst/>
            <a:rect l="l" t="t" r="r" b="b"/>
            <a:pathLst>
              <a:path w="347843" h="347843">
                <a:moveTo>
                  <a:pt x="0" y="0"/>
                </a:moveTo>
                <a:lnTo>
                  <a:pt x="347844" y="0"/>
                </a:lnTo>
                <a:lnTo>
                  <a:pt x="347844"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1" name="TextBox 21"/>
          <p:cNvSpPr txBox="1"/>
          <p:nvPr/>
        </p:nvSpPr>
        <p:spPr>
          <a:xfrm>
            <a:off x="9557701" y="568396"/>
            <a:ext cx="5040963" cy="1111250"/>
          </a:xfrm>
          <a:prstGeom prst="rect">
            <a:avLst/>
          </a:prstGeom>
        </p:spPr>
        <p:txBody>
          <a:bodyPr lIns="0" tIns="0" rIns="0" bIns="0" rtlCol="0" anchor="t">
            <a:spAutoFit/>
          </a:bodyPr>
          <a:lstStyle/>
          <a:p>
            <a:pPr algn="l">
              <a:lnSpc>
                <a:spcPts val="9099"/>
              </a:lnSpc>
              <a:spcBef>
                <a:spcPct val="0"/>
              </a:spcBef>
            </a:pPr>
            <a:r>
              <a:rPr lang="en-US" sz="6499">
                <a:solidFill>
                  <a:srgbClr val="FFFFFF"/>
                </a:solidFill>
                <a:latin typeface="Anton"/>
                <a:ea typeface="Anton"/>
                <a:cs typeface="Anton"/>
                <a:sym typeface="Anton"/>
              </a:rPr>
              <a:t>CONTACT US</a:t>
            </a:r>
          </a:p>
        </p:txBody>
      </p:sp>
      <p:sp>
        <p:nvSpPr>
          <p:cNvPr id="22" name="TextBox 22"/>
          <p:cNvSpPr txBox="1"/>
          <p:nvPr/>
        </p:nvSpPr>
        <p:spPr>
          <a:xfrm>
            <a:off x="9557700" y="1947939"/>
            <a:ext cx="4082099"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BAHAR ARIN</a:t>
            </a:r>
          </a:p>
        </p:txBody>
      </p:sp>
      <p:sp>
        <p:nvSpPr>
          <p:cNvPr id="23" name="TextBox 23"/>
          <p:cNvSpPr txBox="1"/>
          <p:nvPr/>
        </p:nvSpPr>
        <p:spPr>
          <a:xfrm>
            <a:off x="9590718" y="3834766"/>
            <a:ext cx="4430081"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BEYZANUR GÜZEL</a:t>
            </a:r>
          </a:p>
        </p:txBody>
      </p:sp>
      <p:sp>
        <p:nvSpPr>
          <p:cNvPr id="24" name="TextBox 24"/>
          <p:cNvSpPr txBox="1"/>
          <p:nvPr/>
        </p:nvSpPr>
        <p:spPr>
          <a:xfrm>
            <a:off x="9590719" y="5641747"/>
            <a:ext cx="4339612" cy="884601"/>
          </a:xfrm>
          <a:prstGeom prst="rect">
            <a:avLst/>
          </a:prstGeom>
        </p:spPr>
        <p:txBody>
          <a:bodyPr lIns="0" tIns="0" rIns="0" bIns="0" rtlCol="0" anchor="t">
            <a:spAutoFit/>
          </a:bodyPr>
          <a:lstStyle/>
          <a:p>
            <a:pPr marL="561341" lvl="1" indent="-280670" algn="ctr">
              <a:lnSpc>
                <a:spcPts val="3640"/>
              </a:lnSpc>
              <a:buFont typeface="Arial"/>
              <a:buChar char="•"/>
            </a:pPr>
            <a:endParaRPr lang="en-US" sz="2600" dirty="0">
              <a:solidFill>
                <a:srgbClr val="FFFFFF"/>
              </a:solidFill>
              <a:latin typeface="Aileron"/>
              <a:ea typeface="Aileron"/>
              <a:cs typeface="Aileron"/>
              <a:sym typeface="Aileron"/>
            </a:endParaRPr>
          </a:p>
          <a:p>
            <a:pPr marL="561341" lvl="1" indent="-280670" algn="ctr">
              <a:lnSpc>
                <a:spcPts val="3640"/>
              </a:lnSpc>
              <a:buFont typeface="Arial"/>
              <a:buChar char="•"/>
            </a:pPr>
            <a:r>
              <a:rPr lang="en-US" sz="2600" dirty="0">
                <a:solidFill>
                  <a:srgbClr val="FFFFFF"/>
                </a:solidFill>
                <a:latin typeface="Aileron"/>
                <a:ea typeface="Aileron"/>
                <a:cs typeface="Aileron"/>
                <a:sym typeface="Aileron"/>
              </a:rPr>
              <a:t>FURKAN FIRAT BOZKURT</a:t>
            </a:r>
          </a:p>
        </p:txBody>
      </p:sp>
      <p:sp>
        <p:nvSpPr>
          <p:cNvPr id="25" name="TextBox 25"/>
          <p:cNvSpPr txBox="1"/>
          <p:nvPr/>
        </p:nvSpPr>
        <p:spPr>
          <a:xfrm>
            <a:off x="9590718" y="7681201"/>
            <a:ext cx="3510269"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KEREM ÜZER</a:t>
            </a:r>
          </a:p>
        </p:txBody>
      </p:sp>
      <p:sp>
        <p:nvSpPr>
          <p:cNvPr id="26" name="TextBox 26"/>
          <p:cNvSpPr txBox="1"/>
          <p:nvPr/>
        </p:nvSpPr>
        <p:spPr>
          <a:xfrm>
            <a:off x="13322314" y="2645762"/>
            <a:ext cx="1276350"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2" tooltip="https://github.com/baharinn"/>
              </a:rPr>
              <a:t>baharinn</a:t>
            </a:r>
          </a:p>
        </p:txBody>
      </p:sp>
      <p:sp>
        <p:nvSpPr>
          <p:cNvPr id="27" name="TextBox 27"/>
          <p:cNvSpPr txBox="1"/>
          <p:nvPr/>
        </p:nvSpPr>
        <p:spPr>
          <a:xfrm>
            <a:off x="10494515" y="4711701"/>
            <a:ext cx="2196822" cy="431799"/>
          </a:xfrm>
          <a:prstGeom prst="rect">
            <a:avLst/>
          </a:prstGeom>
        </p:spPr>
        <p:txBody>
          <a:bodyPr lIns="0" tIns="0" rIns="0" bIns="0" rtlCol="0" anchor="t">
            <a:spAutoFit/>
          </a:bodyPr>
          <a:lstStyle/>
          <a:p>
            <a:pPr algn="ctr">
              <a:lnSpc>
                <a:spcPts val="3500"/>
              </a:lnSpc>
            </a:pPr>
            <a:r>
              <a:rPr lang="en-US" sz="2500">
                <a:solidFill>
                  <a:srgbClr val="FFFFFF"/>
                </a:solidFill>
                <a:latin typeface="Aileron"/>
                <a:ea typeface="Aileron"/>
                <a:cs typeface="Aileron"/>
                <a:sym typeface="Aileron"/>
              </a:rPr>
              <a:t>beyzanur-güzel</a:t>
            </a:r>
          </a:p>
        </p:txBody>
      </p:sp>
      <p:sp>
        <p:nvSpPr>
          <p:cNvPr id="28" name="TextBox 28"/>
          <p:cNvSpPr txBox="1"/>
          <p:nvPr/>
        </p:nvSpPr>
        <p:spPr>
          <a:xfrm>
            <a:off x="13421677" y="6965432"/>
            <a:ext cx="1077624"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3" tooltip="https://github.com/mredos"/>
              </a:rPr>
              <a:t>mredos</a:t>
            </a:r>
          </a:p>
        </p:txBody>
      </p:sp>
      <p:sp>
        <p:nvSpPr>
          <p:cNvPr id="29" name="TextBox 29"/>
          <p:cNvSpPr txBox="1"/>
          <p:nvPr/>
        </p:nvSpPr>
        <p:spPr>
          <a:xfrm>
            <a:off x="13421677" y="8480801"/>
            <a:ext cx="1504301"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4" tooltip="https://github.com/keremuzer"/>
              </a:rPr>
              <a:t>keremuzer</a:t>
            </a:r>
          </a:p>
        </p:txBody>
      </p:sp>
      <p:sp>
        <p:nvSpPr>
          <p:cNvPr id="30" name="TextBox 30"/>
          <p:cNvSpPr txBox="1"/>
          <p:nvPr/>
        </p:nvSpPr>
        <p:spPr>
          <a:xfrm>
            <a:off x="10457633" y="7096741"/>
            <a:ext cx="1620549" cy="273684"/>
          </a:xfrm>
          <a:prstGeom prst="rect">
            <a:avLst/>
          </a:prstGeom>
        </p:spPr>
        <p:txBody>
          <a:bodyPr lIns="0" tIns="0" rIns="0" bIns="0" rtlCol="0" anchor="t">
            <a:spAutoFit/>
          </a:bodyPr>
          <a:lstStyle/>
          <a:p>
            <a:pPr algn="ctr">
              <a:lnSpc>
                <a:spcPts val="2240"/>
              </a:lnSpc>
            </a:pPr>
            <a:r>
              <a:rPr lang="en-US" sz="1600" u="sng" dirty="0" err="1">
                <a:solidFill>
                  <a:srgbClr val="FFFFFF"/>
                </a:solidFill>
                <a:latin typeface="Aileron"/>
                <a:ea typeface="Aileron"/>
                <a:cs typeface="Aileron"/>
                <a:sym typeface="Aileron"/>
                <a:hlinkClick r:id="rId15" tooltip="https://www.linkedin.com/in/furkanfiratbozkurt"/>
              </a:rPr>
              <a:t>furkanfiratbozkurt</a:t>
            </a:r>
            <a:endParaRPr lang="en-US" sz="1600" u="sng" dirty="0">
              <a:solidFill>
                <a:srgbClr val="FFFFFF"/>
              </a:solidFill>
              <a:latin typeface="Aileron"/>
              <a:ea typeface="Aileron"/>
              <a:cs typeface="Aileron"/>
              <a:sym typeface="Aileron"/>
              <a:hlinkClick r:id="rId15" tooltip="https://www.linkedin.com/in/furkanfiratbozkurt"/>
            </a:endParaRPr>
          </a:p>
        </p:txBody>
      </p:sp>
      <p:sp>
        <p:nvSpPr>
          <p:cNvPr id="31" name="TextBox 31"/>
          <p:cNvSpPr txBox="1"/>
          <p:nvPr/>
        </p:nvSpPr>
        <p:spPr>
          <a:xfrm>
            <a:off x="10551801" y="2662949"/>
            <a:ext cx="1088015"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6" tooltip="https://www.linkedin.com/in/baharin/"/>
              </a:rPr>
              <a:t>baharin</a:t>
            </a:r>
          </a:p>
        </p:txBody>
      </p:sp>
      <p:sp>
        <p:nvSpPr>
          <p:cNvPr id="32" name="TextBox 32"/>
          <p:cNvSpPr txBox="1"/>
          <p:nvPr/>
        </p:nvSpPr>
        <p:spPr>
          <a:xfrm>
            <a:off x="10457633" y="8638917"/>
            <a:ext cx="1018417" cy="273684"/>
          </a:xfrm>
          <a:prstGeom prst="rect">
            <a:avLst/>
          </a:prstGeom>
        </p:spPr>
        <p:txBody>
          <a:bodyPr lIns="0" tIns="0" rIns="0" bIns="0" rtlCol="0" anchor="t">
            <a:spAutoFit/>
          </a:bodyPr>
          <a:lstStyle/>
          <a:p>
            <a:pPr algn="ctr">
              <a:lnSpc>
                <a:spcPts val="2240"/>
              </a:lnSpc>
            </a:pPr>
            <a:r>
              <a:rPr lang="en-US" sz="1600" u="sng">
                <a:solidFill>
                  <a:srgbClr val="FFFFFF"/>
                </a:solidFill>
                <a:latin typeface="Aileron"/>
                <a:ea typeface="Aileron"/>
                <a:cs typeface="Aileron"/>
                <a:sym typeface="Aileron"/>
                <a:hlinkClick r:id="rId17" tooltip="https://www.linkedin.com/in/kerem-%C3%BCzer-70b922295/"/>
              </a:rPr>
              <a:t>kerem-uzer</a:t>
            </a:r>
          </a:p>
        </p:txBody>
      </p:sp>
      <p:sp>
        <p:nvSpPr>
          <p:cNvPr id="33" name="TextBox 33"/>
          <p:cNvSpPr txBox="1"/>
          <p:nvPr/>
        </p:nvSpPr>
        <p:spPr>
          <a:xfrm>
            <a:off x="13491382" y="4733697"/>
            <a:ext cx="2214562" cy="431799"/>
          </a:xfrm>
          <a:prstGeom prst="rect">
            <a:avLst/>
          </a:prstGeom>
        </p:spPr>
        <p:txBody>
          <a:bodyPr lIns="0" tIns="0" rIns="0" bIns="0" rtlCol="0" anchor="t">
            <a:spAutoFit/>
          </a:bodyPr>
          <a:lstStyle/>
          <a:p>
            <a:pPr algn="ctr">
              <a:lnSpc>
                <a:spcPts val="3500"/>
              </a:lnSpc>
            </a:pPr>
            <a:r>
              <a:rPr lang="en-US" sz="2500">
                <a:solidFill>
                  <a:srgbClr val="FFFFFF"/>
                </a:solidFill>
                <a:latin typeface="Aileron"/>
                <a:ea typeface="Aileron"/>
                <a:cs typeface="Aileron"/>
                <a:sym typeface="Aileron"/>
              </a:rPr>
              <a:t>beyzanurrguzel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955222" y="2984905"/>
            <a:ext cx="8987225" cy="5390343"/>
            <a:chOff x="0" y="0"/>
            <a:chExt cx="2367006" cy="1419679"/>
          </a:xfrm>
        </p:grpSpPr>
        <p:sp>
          <p:nvSpPr>
            <p:cNvPr id="8" name="Freeform 8"/>
            <p:cNvSpPr/>
            <p:nvPr/>
          </p:nvSpPr>
          <p:spPr>
            <a:xfrm>
              <a:off x="0" y="0"/>
              <a:ext cx="2367006" cy="1419679"/>
            </a:xfrm>
            <a:custGeom>
              <a:avLst/>
              <a:gdLst/>
              <a:ahLst/>
              <a:cxnLst/>
              <a:rect l="l" t="t" r="r" b="b"/>
              <a:pathLst>
                <a:path w="2367006" h="1419679">
                  <a:moveTo>
                    <a:pt x="0" y="0"/>
                  </a:moveTo>
                  <a:lnTo>
                    <a:pt x="2367006" y="0"/>
                  </a:lnTo>
                  <a:lnTo>
                    <a:pt x="2367006" y="1419679"/>
                  </a:lnTo>
                  <a:lnTo>
                    <a:pt x="0" y="1419679"/>
                  </a:lnTo>
                  <a:close/>
                </a:path>
              </a:pathLst>
            </a:custGeom>
            <a:solidFill>
              <a:srgbClr val="FFFFFF">
                <a:alpha val="6667"/>
              </a:srgbClr>
            </a:solidFill>
          </p:spPr>
          <p:txBody>
            <a:bodyPr/>
            <a:lstStyle/>
            <a:p>
              <a:endParaRPr lang="en-US"/>
            </a:p>
          </p:txBody>
        </p:sp>
        <p:sp>
          <p:nvSpPr>
            <p:cNvPr id="9" name="TextBox 9"/>
            <p:cNvSpPr txBox="1"/>
            <p:nvPr/>
          </p:nvSpPr>
          <p:spPr>
            <a:xfrm>
              <a:off x="0" y="-38100"/>
              <a:ext cx="2367006" cy="145777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655636" y="3504115"/>
            <a:ext cx="8286810" cy="4661331"/>
          </a:xfrm>
          <a:custGeom>
            <a:avLst/>
            <a:gdLst/>
            <a:ahLst/>
            <a:cxnLst/>
            <a:rect l="l" t="t" r="r" b="b"/>
            <a:pathLst>
              <a:path w="8286810" h="4661331">
                <a:moveTo>
                  <a:pt x="0" y="0"/>
                </a:moveTo>
                <a:lnTo>
                  <a:pt x="8286811" y="0"/>
                </a:lnTo>
                <a:lnTo>
                  <a:pt x="8286811" y="4661330"/>
                </a:lnTo>
                <a:lnTo>
                  <a:pt x="0" y="466133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2" name="TextBox 12"/>
          <p:cNvSpPr txBox="1"/>
          <p:nvPr/>
        </p:nvSpPr>
        <p:spPr>
          <a:xfrm>
            <a:off x="1803843" y="2128557"/>
            <a:ext cx="5968557"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Anton"/>
                <a:ea typeface="Anton"/>
                <a:cs typeface="Anton"/>
                <a:sym typeface="Anton"/>
              </a:rPr>
              <a:t>RESOURCES</a:t>
            </a:r>
          </a:p>
        </p:txBody>
      </p:sp>
      <p:sp>
        <p:nvSpPr>
          <p:cNvPr id="13" name="TextBox 13"/>
          <p:cNvSpPr txBox="1"/>
          <p:nvPr/>
        </p:nvSpPr>
        <p:spPr>
          <a:xfrm>
            <a:off x="733026" y="4341480"/>
            <a:ext cx="8410974" cy="2999732"/>
          </a:xfrm>
          <a:prstGeom prst="rect">
            <a:avLst/>
          </a:prstGeom>
        </p:spPr>
        <p:txBody>
          <a:bodyPr lIns="0" tIns="0" rIns="0" bIns="0" rtlCol="0" anchor="t">
            <a:spAutoFit/>
          </a:bodyPr>
          <a:lstStyle/>
          <a:p>
            <a:pPr marL="593711" lvl="1" indent="-296855" algn="l">
              <a:lnSpc>
                <a:spcPts val="3849"/>
              </a:lnSpc>
              <a:buFont typeface="Arial"/>
              <a:buChar char="•"/>
            </a:pPr>
            <a:endParaRPr lang="en-US" sz="2749" u="sng" dirty="0">
              <a:solidFill>
                <a:srgbClr val="FFFFFF"/>
              </a:solidFill>
              <a:latin typeface="Anton"/>
              <a:ea typeface="Anton"/>
              <a:cs typeface="Anton"/>
              <a:sym typeface="Anton"/>
              <a:hlinkClick r:id="rId6" tooltip="https://www.spaceappschallenge.org/nasa-space-apps-2024/challenges/create-an-orrery-web-app-that-displays-near-earth-objects/?tab=resources"/>
            </a:endParaRPr>
          </a:p>
          <a:p>
            <a:pPr marL="507353" lvl="1" indent="-253677">
              <a:lnSpc>
                <a:spcPts val="3289"/>
              </a:lnSpc>
              <a:buFont typeface="Arial"/>
              <a:buChar char="•"/>
            </a:pPr>
            <a:r>
              <a:rPr lang="en-US" sz="2349" u="sng" dirty="0">
                <a:solidFill>
                  <a:srgbClr val="FFFFFF"/>
                </a:solidFill>
                <a:latin typeface="Anton"/>
                <a:ea typeface="Anton"/>
                <a:cs typeface="Anton"/>
                <a:sym typeface="Anton"/>
              </a:rPr>
              <a:t>https://threejs.org/docs/</a:t>
            </a:r>
          </a:p>
          <a:p>
            <a:pPr marL="507353" lvl="1" indent="-253677">
              <a:lnSpc>
                <a:spcPts val="3289"/>
              </a:lnSpc>
              <a:buFont typeface="Arial"/>
              <a:buChar char="•"/>
            </a:pPr>
            <a:r>
              <a:rPr lang="en-US" sz="2349" u="sng" dirty="0">
                <a:solidFill>
                  <a:srgbClr val="FFFFFF"/>
                </a:solidFill>
                <a:latin typeface="Anton"/>
                <a:ea typeface="Anton"/>
                <a:cs typeface="Anton"/>
                <a:sym typeface="Anton"/>
              </a:rPr>
              <a:t>https://ssd.jpl.nasa.gov/tools/sbdb_query.html</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https://ssd.jpl.nasa.gov/planets/approx_pos.html#tables</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https://www.solarsystemscope.com/textures/</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https://github.com/nasa/mission-viz/blob/main/OntologyDrivenOrrery/OrbitalPropagator.js</a:t>
            </a:r>
          </a:p>
        </p:txBody>
      </p:sp>
      <p:sp>
        <p:nvSpPr>
          <p:cNvPr id="14" name="TextBox 14"/>
          <p:cNvSpPr txBox="1"/>
          <p:nvPr/>
        </p:nvSpPr>
        <p:spPr>
          <a:xfrm>
            <a:off x="0" y="8607098"/>
            <a:ext cx="17259300" cy="903547"/>
          </a:xfrm>
          <a:prstGeom prst="rect">
            <a:avLst/>
          </a:prstGeom>
        </p:spPr>
        <p:txBody>
          <a:bodyPr lIns="0" tIns="0" rIns="0" bIns="0" rtlCol="0" anchor="t">
            <a:spAutoFit/>
          </a:bodyPr>
          <a:lstStyle/>
          <a:p>
            <a:pPr algn="ctr">
              <a:lnSpc>
                <a:spcPts val="7279"/>
              </a:lnSpc>
            </a:pPr>
            <a:r>
              <a:rPr lang="en-US" sz="5199" b="1" u="sng">
                <a:solidFill>
                  <a:srgbClr val="FFFFFF"/>
                </a:solidFill>
                <a:latin typeface="DejaVu Serif Bold"/>
                <a:ea typeface="DejaVu Serif Bold"/>
                <a:cs typeface="DejaVu Serif Bold"/>
                <a:sym typeface="DejaVu Serif Bold"/>
                <a:hlinkClick r:id="rId7" tooltip="https://github.com/keremuzer/AstroCartus"/>
              </a:rPr>
              <a:t>https://github.com/keremuzer</a:t>
            </a:r>
            <a:r>
              <a:rPr lang="en-US" sz="5199" u="sng">
                <a:solidFill>
                  <a:srgbClr val="FFFFFF"/>
                </a:solidFill>
                <a:latin typeface="DejaVu Serif"/>
                <a:ea typeface="DejaVu Serif"/>
                <a:cs typeface="DejaVu Serif"/>
                <a:sym typeface="DejaVu Serif"/>
                <a:hlinkClick r:id="rId7" tooltip="https://github.com/keremuzer/AstroCartus"/>
              </a:rPr>
              <a:t>/AstroCartus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576</Words>
  <Application>Microsoft Office PowerPoint</Application>
  <PresentationFormat>Custom</PresentationFormat>
  <Paragraphs>58</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Open Sans</vt:lpstr>
      <vt:lpstr>Glacial Indifference</vt:lpstr>
      <vt:lpstr>Arial</vt:lpstr>
      <vt:lpstr>Anton</vt:lpstr>
      <vt:lpstr>DejaVu Serif Bold</vt:lpstr>
      <vt:lpstr>Open Sans Bold</vt:lpstr>
      <vt:lpstr>Aileron</vt:lpstr>
      <vt:lpstr>Calibri</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ASTROCARTUS</dc:title>
  <cp:lastModifiedBy>FURKAN FIRAT BOZKURT</cp:lastModifiedBy>
  <cp:revision>2</cp:revision>
  <dcterms:created xsi:type="dcterms:W3CDTF">2006-08-16T00:00:00Z</dcterms:created>
  <dcterms:modified xsi:type="dcterms:W3CDTF">2024-10-06T18:50:04Z</dcterms:modified>
  <dc:identifier>DAGSy9qbLkk</dc:identifier>
</cp:coreProperties>
</file>